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 prop for the @training-deck-polish custom skill. This deck deliberately violates every rule the skill enforces.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p:bgPr>
    </p:bg>
    <p:spTree>
      <p:nvGrpSpPr>
        <p:cNvPr id="1" name=""/>
        <p:cNvGrpSpPr/>
        <p:nvPr/>
      </p:nvGrpSpPr>
      <p:grpSpPr>
        <a:xfrm>
          <a:off x="0" y="0"/>
          <a:ext cx="0" cy="0"/>
          <a:chOff x="0" y="0"/>
          <a:chExt cx="0" cy="0"/>
        </a:xfrm>
      </p:grpSpPr>
      <p:sp>
        <p:nvSpPr>
          <p:cNvPr id="2" name="Text 0"/>
          <p:cNvSpPr/>
          <p:nvPr/>
        </p:nvSpPr>
        <p:spPr>
          <a:xfrm>
            <a:off x="731520" y="2011680"/>
            <a:ext cx="10698480" cy="1463040"/>
          </a:xfrm>
          <a:prstGeom prst="rect">
            <a:avLst/>
          </a:prstGeom>
          <a:noFill/>
          <a:ln/>
        </p:spPr>
        <p:txBody>
          <a:bodyPr wrap="square" rtlCol="0" anchor="ctr"/>
          <a:lstStyle/>
          <a:p>
            <a:pPr indent="0" marL="0">
              <a:buNone/>
            </a:pPr>
            <a:r>
              <a:rPr lang="en-US" sz="4000" b="1" dirty="0">
                <a:solidFill>
                  <a:srgbClr val="FFFFFF"/>
                </a:solidFill>
                <a:latin typeface="Calibri" pitchFamily="34" charset="0"/>
                <a:ea typeface="Calibri" pitchFamily="34" charset="-122"/>
                <a:cs typeface="Calibri" pitchFamily="34" charset="-120"/>
              </a:rPr>
              <a:t>Feedback Fundamentals — A Journey Toward Excellence</a:t>
            </a:r>
            <a:endParaRPr lang="en-US" sz="4000" dirty="0"/>
          </a:p>
        </p:txBody>
      </p:sp>
      <p:sp>
        <p:nvSpPr>
          <p:cNvPr id="3" name="Text 1"/>
          <p:cNvSpPr/>
          <p:nvPr/>
        </p:nvSpPr>
        <p:spPr>
          <a:xfrm>
            <a:off x="731520" y="3566160"/>
            <a:ext cx="10058400" cy="1097280"/>
          </a:xfrm>
          <a:prstGeom prst="rect">
            <a:avLst/>
          </a:prstGeom>
          <a:noFill/>
          <a:ln/>
        </p:spPr>
        <p:txBody>
          <a:bodyPr wrap="square" rtlCol="0" anchor="ctr"/>
          <a:lstStyle/>
          <a:p>
            <a:pPr indent="0" marL="0">
              <a:buNone/>
            </a:pPr>
            <a:r>
              <a:rPr lang="en-US" sz="1800" i="1" dirty="0">
                <a:solidFill>
                  <a:srgbClr val="CADCFC"/>
                </a:solidFill>
                <a:latin typeface="Calibri" pitchFamily="34" charset="0"/>
                <a:ea typeface="Calibri" pitchFamily="34" charset="-122"/>
                <a:cs typeface="Calibri" pitchFamily="34" charset="-120"/>
              </a:rPr>
              <a:t>A deep dive into leveraging robust feedback conversations to unlock synergy, drive alignment, and truly empower our people — every single day</a:t>
            </a:r>
            <a:endParaRPr lang="en-US" sz="1800" dirty="0"/>
          </a:p>
        </p:txBody>
      </p:sp>
      <p:sp>
        <p:nvSpPr>
          <p:cNvPr id="4" name="Text 2"/>
          <p:cNvSpPr/>
          <p:nvPr/>
        </p:nvSpPr>
        <p:spPr>
          <a:xfrm>
            <a:off x="731520" y="5852160"/>
            <a:ext cx="7315200" cy="457200"/>
          </a:xfrm>
          <a:prstGeom prst="rect">
            <a:avLst/>
          </a:prstGeom>
          <a:noFill/>
          <a:ln/>
        </p:spPr>
        <p:txBody>
          <a:bodyPr wrap="square" rtlCol="0" anchor="ctr"/>
          <a:lstStyle/>
          <a:p>
            <a:pPr indent="0" marL="0">
              <a:buNone/>
            </a:pPr>
            <a:r>
              <a:rPr lang="en-US" sz="1400" dirty="0">
                <a:solidFill>
                  <a:srgbClr val="CADCFC"/>
                </a:solidFill>
                <a:latin typeface="Calibri" pitchFamily="34" charset="0"/>
                <a:ea typeface="Calibri" pitchFamily="34" charset="-122"/>
                <a:cs typeface="Calibri" pitchFamily="34" charset="-120"/>
              </a:rPr>
              <a:t>HR Learning &amp; Development  |  Manager Training Series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31520" y="457200"/>
            <a:ext cx="10058400" cy="822960"/>
          </a:xfrm>
          <a:prstGeom prst="rect">
            <a:avLst/>
          </a:prstGeom>
          <a:noFill/>
          <a:ln/>
        </p:spPr>
        <p:txBody>
          <a:bodyPr wrap="square" rtlCol="0" anchor="ctr"/>
          <a:lstStyle/>
          <a:p>
            <a:pPr indent="0" marL="0">
              <a:buNone/>
            </a:pPr>
            <a:r>
              <a:rPr lang="en-US" sz="3600" b="1" dirty="0">
                <a:solidFill>
                  <a:srgbClr val="1E2761"/>
                </a:solidFill>
                <a:latin typeface="Calibri" pitchFamily="34" charset="0"/>
                <a:ea typeface="Calibri" pitchFamily="34" charset="-122"/>
                <a:cs typeface="Calibri" pitchFamily="34" charset="-120"/>
              </a:rPr>
              <a:t>Overview</a:t>
            </a:r>
            <a:endParaRPr lang="en-US" sz="3600" dirty="0"/>
          </a:p>
        </p:txBody>
      </p:sp>
      <p:sp>
        <p:nvSpPr>
          <p:cNvPr id="3" name="Text 1"/>
          <p:cNvSpPr/>
          <p:nvPr/>
        </p:nvSpPr>
        <p:spPr>
          <a:xfrm>
            <a:off x="731520" y="1645920"/>
            <a:ext cx="10515600" cy="4114800"/>
          </a:xfrm>
          <a:prstGeom prst="rect">
            <a:avLst/>
          </a:prstGeom>
          <a:noFill/>
          <a:ln/>
        </p:spPr>
        <p:txBody>
          <a:bodyPr wrap="square" rtlCol="0" anchor="t"/>
          <a:lstStyle/>
          <a:p>
            <a:pPr marL="342900" indent="-342900">
              <a:spcAft>
                <a:spcPts val="1400"/>
              </a:spcAft>
              <a:buSzPct val="100000"/>
              <a:buChar char="•"/>
            </a:pPr>
            <a:r>
              <a:rPr lang="en-US" sz="1800" dirty="0">
                <a:solidFill>
                  <a:srgbClr val="595959"/>
                </a:solidFill>
                <a:latin typeface="Calibri" pitchFamily="34" charset="0"/>
                <a:ea typeface="Calibri" pitchFamily="34" charset="-122"/>
                <a:cs typeface="Calibri" pitchFamily="34" charset="-120"/>
              </a:rPr>
              <a:t>In today's fast-paced and ever-evolving workplace landscape, feedback has truly become a mission-critical capability — one that every people leader must genuinely master in order to unlock the full potential of their teams and drive meaningful, sustainable engagement outcomes.</a:t>
            </a:r>
            <a:endParaRPr lang="en-US" sz="1800" dirty="0"/>
          </a:p>
          <a:p>
            <a:pPr marL="342900" indent="-342900">
              <a:buSzPct val="100000"/>
              <a:buChar char="•"/>
            </a:pPr>
            <a:r>
              <a:rPr lang="en-US" sz="1800" dirty="0">
                <a:solidFill>
                  <a:srgbClr val="595959"/>
                </a:solidFill>
                <a:latin typeface="Calibri" pitchFamily="34" charset="0"/>
                <a:ea typeface="Calibri" pitchFamily="34" charset="-122"/>
                <a:cs typeface="Calibri" pitchFamily="34" charset="-120"/>
              </a:rPr>
              <a:t>Over the course of this comprehensive session, we will unpack the holistic framework, deep dive into proven best practices, and explore how to leverage cutting-edge conversational techniques — empowering you to seamlessly integrate feedback into your day-to-day leadership journey.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31520" y="457200"/>
            <a:ext cx="10058400" cy="822960"/>
          </a:xfrm>
          <a:prstGeom prst="rect">
            <a:avLst/>
          </a:prstGeom>
          <a:noFill/>
          <a:ln/>
        </p:spPr>
        <p:txBody>
          <a:bodyPr wrap="square" rtlCol="0" anchor="ctr"/>
          <a:lstStyle/>
          <a:p>
            <a:pPr indent="0" marL="0">
              <a:buNone/>
            </a:pPr>
            <a:r>
              <a:rPr lang="en-US" sz="3600" b="1" dirty="0">
                <a:solidFill>
                  <a:srgbClr val="1E2761"/>
                </a:solidFill>
                <a:latin typeface="Calibri" pitchFamily="34" charset="0"/>
                <a:ea typeface="Calibri" pitchFamily="34" charset="-122"/>
                <a:cs typeface="Calibri" pitchFamily="34" charset="-120"/>
              </a:rPr>
              <a:t>Why Feedback Matters</a:t>
            </a:r>
            <a:endParaRPr lang="en-US" sz="3600" dirty="0"/>
          </a:p>
        </p:txBody>
      </p:sp>
      <p:sp>
        <p:nvSpPr>
          <p:cNvPr id="3" name="Text 1"/>
          <p:cNvSpPr/>
          <p:nvPr/>
        </p:nvSpPr>
        <p:spPr>
          <a:xfrm>
            <a:off x="731520" y="1554480"/>
            <a:ext cx="10515600" cy="4572000"/>
          </a:xfrm>
          <a:prstGeom prst="rect">
            <a:avLst/>
          </a:prstGeom>
          <a:noFill/>
          <a:ln/>
        </p:spPr>
        <p:txBody>
          <a:bodyPr wrap="square" rtlCol="0" anchor="t"/>
          <a:lstStyle/>
          <a:p>
            <a:pPr indent="0" marL="0">
              <a:buNone/>
            </a:pPr>
            <a:r>
              <a:rPr lang="en-US" sz="1600" dirty="0">
                <a:solidFill>
                  <a:srgbClr val="595959"/>
                </a:solidFill>
                <a:latin typeface="Calibri" pitchFamily="34" charset="0"/>
                <a:ea typeface="Calibri" pitchFamily="34" charset="-122"/>
                <a:cs typeface="Calibri" pitchFamily="34" charset="-120"/>
              </a:rPr>
              <a:t>Have you ever left a performance conversation feeling like nothing was actually said? Sound familiar? You're not alone. Research consistently demonstrates that organizations with robust feedback cultures genuinely outperform their peers across virtually every meaningful metric — engagement, retention, productivity, and innovation. And yet, honestly, most managers really struggle to deliver feedback in a way that truly resonates. Why is that? The answer is multifaceted. Feedback isn't just a conversation — it's a comprehensive ecosystem of trust, timing, and intentionality. When we embark on the feedback journey with authenticity, we foster a culture where every team member feels seen, heard, and valued. In essence, feedback is the cornerstone of a thriving, holistic workplace tapestry — and mastering it is paramount for every leader who wants to make a truly meaningful impact.</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731520" y="457200"/>
            <a:ext cx="10058400" cy="822960"/>
          </a:xfrm>
          <a:prstGeom prst="rect">
            <a:avLst/>
          </a:prstGeom>
          <a:noFill/>
          <a:ln/>
        </p:spPr>
        <p:txBody>
          <a:bodyPr wrap="square" rtlCol="0" anchor="ctr"/>
          <a:lstStyle/>
          <a:p>
            <a:pPr indent="0" marL="0">
              <a:buNone/>
            </a:pPr>
            <a:r>
              <a:rPr lang="en-US" sz="3600" b="1" dirty="0">
                <a:solidFill>
                  <a:srgbClr val="1E2761"/>
                </a:solidFill>
                <a:latin typeface="Calibri" pitchFamily="34" charset="0"/>
                <a:ea typeface="Calibri" pitchFamily="34" charset="-122"/>
                <a:cs typeface="Calibri" pitchFamily="34" charset="-120"/>
              </a:rPr>
              <a:t>The SBI Model</a:t>
            </a:r>
            <a:endParaRPr lang="en-US" sz="3600" dirty="0"/>
          </a:p>
        </p:txBody>
      </p:sp>
      <p:sp>
        <p:nvSpPr>
          <p:cNvPr id="3" name="Text 1"/>
          <p:cNvSpPr/>
          <p:nvPr/>
        </p:nvSpPr>
        <p:spPr>
          <a:xfrm>
            <a:off x="731520" y="1645920"/>
            <a:ext cx="10515600" cy="4389120"/>
          </a:xfrm>
          <a:prstGeom prst="rect">
            <a:avLst/>
          </a:prstGeom>
          <a:noFill/>
          <a:ln/>
        </p:spPr>
        <p:txBody>
          <a:bodyPr wrap="square" rtlCol="0" anchor="t"/>
          <a:lstStyle/>
          <a:p>
            <a:pPr indent="0" marL="0">
              <a:spcAft>
                <a:spcPts val="1000"/>
              </a:spcAft>
              <a:buNone/>
            </a:pPr>
            <a:r>
              <a:rPr lang="en-US" sz="1800" dirty="0">
                <a:solidFill>
                  <a:srgbClr val="595959"/>
                </a:solidFill>
                <a:latin typeface="Calibri" pitchFamily="34" charset="0"/>
                <a:ea typeface="Calibri" pitchFamily="34" charset="-122"/>
                <a:cs typeface="Calibri" pitchFamily="34" charset="-120"/>
              </a:rPr>
              <a:t>Feedback is hard.</a:t>
            </a:r>
            <a:endParaRPr lang="en-US" sz="1800" dirty="0"/>
          </a:p>
          <a:p>
            <a:pPr indent="0" marL="0">
              <a:spcAft>
                <a:spcPts val="1000"/>
              </a:spcAft>
              <a:buNone/>
            </a:pPr>
            <a:r>
              <a:rPr lang="en-US" sz="1800" dirty="0">
                <a:solidFill>
                  <a:srgbClr val="595959"/>
                </a:solidFill>
                <a:latin typeface="Calibri" pitchFamily="34" charset="0"/>
                <a:ea typeface="Calibri" pitchFamily="34" charset="-122"/>
                <a:cs typeface="Calibri" pitchFamily="34" charset="-120"/>
              </a:rPr>
              <a:t>Everyone avoids it.</a:t>
            </a:r>
            <a:endParaRPr lang="en-US" sz="1800" dirty="0"/>
          </a:p>
          <a:p>
            <a:pPr indent="0" marL="0">
              <a:spcAft>
                <a:spcPts val="1000"/>
              </a:spcAft>
              <a:buNone/>
            </a:pPr>
            <a:r>
              <a:rPr lang="en-US" sz="1800" dirty="0">
                <a:solidFill>
                  <a:srgbClr val="595959"/>
                </a:solidFill>
                <a:latin typeface="Calibri" pitchFamily="34" charset="0"/>
                <a:ea typeface="Calibri" pitchFamily="34" charset="-122"/>
                <a:cs typeface="Calibri" pitchFamily="34" charset="-120"/>
              </a:rPr>
              <a:t>But it doesn't have to be this way.</a:t>
            </a:r>
            <a:endParaRPr lang="en-US" sz="1800" dirty="0"/>
          </a:p>
          <a:p>
            <a:pPr indent="0" marL="0">
              <a:spcAft>
                <a:spcPts val="1000"/>
              </a:spcAft>
              <a:buNone/>
            </a:pPr>
            <a:r>
              <a:rPr lang="en-US" sz="1800" dirty="0">
                <a:solidFill>
                  <a:srgbClr val="595959"/>
                </a:solidFill>
                <a:latin typeface="Calibri" pitchFamily="34" charset="0"/>
                <a:ea typeface="Calibri" pitchFamily="34" charset="-122"/>
                <a:cs typeface="Calibri" pitchFamily="34" charset="-120"/>
              </a:rPr>
              <a:t>It's not about criticism — it's about growth.</a:t>
            </a:r>
            <a:endParaRPr lang="en-US" sz="1800" dirty="0"/>
          </a:p>
          <a:p>
            <a:pPr indent="0" marL="0">
              <a:spcAft>
                <a:spcPts val="1000"/>
              </a:spcAft>
              <a:buNone/>
            </a:pPr>
            <a:r>
              <a:rPr lang="en-US" sz="1800" dirty="0">
                <a:solidFill>
                  <a:srgbClr val="595959"/>
                </a:solidFill>
                <a:latin typeface="Calibri" pitchFamily="34" charset="0"/>
                <a:ea typeface="Calibri" pitchFamily="34" charset="-122"/>
                <a:cs typeface="Calibri" pitchFamily="34" charset="-120"/>
              </a:rPr>
              <a:t>It's not about the past — it's about the future.</a:t>
            </a:r>
            <a:endParaRPr lang="en-US" sz="1800" dirty="0"/>
          </a:p>
          <a:p>
            <a:pPr indent="0" marL="0">
              <a:spcAft>
                <a:spcPts val="1800"/>
              </a:spcAft>
              <a:buNone/>
            </a:pPr>
            <a:r>
              <a:rPr lang="en-US" sz="1800" dirty="0">
                <a:solidFill>
                  <a:srgbClr val="595959"/>
                </a:solidFill>
                <a:latin typeface="Calibri" pitchFamily="34" charset="0"/>
                <a:ea typeface="Calibri" pitchFamily="34" charset="-122"/>
                <a:cs typeface="Calibri" pitchFamily="34" charset="-120"/>
              </a:rPr>
              <a:t>It's not a moment — it's a movement.</a:t>
            </a:r>
            <a:endParaRPr lang="en-US" sz="1800" dirty="0"/>
          </a:p>
          <a:p>
            <a:pPr indent="0" marL="0">
              <a:buNone/>
            </a:pPr>
            <a:r>
              <a:rPr lang="en-US" sz="1800" b="1" dirty="0">
                <a:solidFill>
                  <a:srgbClr val="595959"/>
                </a:solidFill>
                <a:latin typeface="Calibri" pitchFamily="34" charset="0"/>
                <a:ea typeface="Calibri" pitchFamily="34" charset="-122"/>
                <a:cs typeface="Calibri" pitchFamily="34" charset="-120"/>
              </a:rPr>
              <a:t>SBI = Situation, Behavior, Impact — a game changer for structuring every feedback conversation you'll ever have.</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31520" y="457200"/>
            <a:ext cx="10058400" cy="822960"/>
          </a:xfrm>
          <a:prstGeom prst="rect">
            <a:avLst/>
          </a:prstGeom>
          <a:noFill/>
          <a:ln/>
        </p:spPr>
        <p:txBody>
          <a:bodyPr wrap="square" rtlCol="0" anchor="ctr"/>
          <a:lstStyle/>
          <a:p>
            <a:pPr indent="0" marL="0">
              <a:buNone/>
            </a:pPr>
            <a:r>
              <a:rPr lang="en-US" sz="3600" b="1" dirty="0">
                <a:solidFill>
                  <a:srgbClr val="1E2761"/>
                </a:solidFill>
                <a:latin typeface="Calibri" pitchFamily="34" charset="0"/>
                <a:ea typeface="Calibri" pitchFamily="34" charset="-122"/>
                <a:cs typeface="Calibri" pitchFamily="34" charset="-120"/>
              </a:rPr>
              <a:t>Best Practices</a:t>
            </a:r>
            <a:endParaRPr lang="en-US" sz="3600" dirty="0"/>
          </a:p>
        </p:txBody>
      </p:sp>
      <p:sp>
        <p:nvSpPr>
          <p:cNvPr id="3" name="Text 1"/>
          <p:cNvSpPr/>
          <p:nvPr/>
        </p:nvSpPr>
        <p:spPr>
          <a:xfrm>
            <a:off x="731520" y="1554480"/>
            <a:ext cx="10515600" cy="4754880"/>
          </a:xfrm>
          <a:prstGeom prst="rect">
            <a:avLst/>
          </a:prstGeom>
          <a:noFill/>
          <a:ln/>
        </p:spPr>
        <p:txBody>
          <a:bodyPr wrap="square" rtlCol="0" anchor="t"/>
          <a:lstStyle/>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Leverage a growth mindset to truly maximize every touchpoint</a:t>
            </a:r>
            <a:endParaRPr lang="en-US" sz="1700" dirty="0"/>
          </a:p>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Be intentional — timing is everything when it comes to impactful conversations</a:t>
            </a:r>
            <a:endParaRPr lang="en-US" sz="1700" dirty="0"/>
          </a:p>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Utilize active listening to foster psychological safety</a:t>
            </a:r>
            <a:endParaRPr lang="en-US" sz="1700" dirty="0"/>
          </a:p>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Ensure alignment with organizational values and strategic imperatives</a:t>
            </a:r>
            <a:endParaRPr lang="en-US" sz="1700" dirty="0"/>
          </a:p>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Embrace vulnerability — it's actually a superpower, not a weakness</a:t>
            </a:r>
            <a:endParaRPr lang="en-US" sz="1700" dirty="0"/>
          </a:p>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Circle back regularly to ensure seamless follow-through</a:t>
            </a:r>
            <a:endParaRPr lang="en-US" sz="1700" dirty="0"/>
          </a:p>
          <a:p>
            <a:pPr marL="342900" indent="-342900">
              <a:spcAft>
                <a:spcPts val="800"/>
              </a:spcAft>
              <a:buSzPct val="100000"/>
              <a:buChar char="•"/>
            </a:pPr>
            <a:r>
              <a:rPr lang="en-US" sz="1700" dirty="0">
                <a:solidFill>
                  <a:srgbClr val="595959"/>
                </a:solidFill>
                <a:latin typeface="Calibri" pitchFamily="34" charset="0"/>
                <a:ea typeface="Calibri" pitchFamily="34" charset="-122"/>
                <a:cs typeface="Calibri" pitchFamily="34" charset="-120"/>
              </a:rPr>
              <a:t>Deep dive into root causes rather than surface-level symptoms</a:t>
            </a:r>
            <a:endParaRPr lang="en-US" sz="1700" dirty="0"/>
          </a:p>
          <a:p>
            <a:pPr marL="342900" indent="-342900">
              <a:buSzPct val="100000"/>
              <a:buChar char="•"/>
            </a:pPr>
            <a:r>
              <a:rPr lang="en-US" sz="1700" dirty="0">
                <a:solidFill>
                  <a:srgbClr val="595959"/>
                </a:solidFill>
                <a:latin typeface="Calibri" pitchFamily="34" charset="0"/>
                <a:ea typeface="Calibri" pitchFamily="34" charset="-122"/>
                <a:cs typeface="Calibri" pitchFamily="34" charset="-120"/>
              </a:rPr>
              <a:t>Remember: feedback is a gift — wrap it thoughtfully!</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31520" y="457200"/>
            <a:ext cx="10515600" cy="822960"/>
          </a:xfrm>
          <a:prstGeom prst="rect">
            <a:avLst/>
          </a:prstGeom>
          <a:noFill/>
          <a:ln/>
        </p:spPr>
        <p:txBody>
          <a:bodyPr wrap="square" rtlCol="0" anchor="ctr"/>
          <a:lstStyle/>
          <a:p>
            <a:pPr indent="0" marL="0">
              <a:buNone/>
            </a:pPr>
            <a:r>
              <a:rPr lang="en-US" sz="3600" b="1" dirty="0">
                <a:solidFill>
                  <a:srgbClr val="1E2761"/>
                </a:solidFill>
                <a:latin typeface="Calibri" pitchFamily="34" charset="0"/>
                <a:ea typeface="Calibri" pitchFamily="34" charset="-122"/>
                <a:cs typeface="Calibri" pitchFamily="34" charset="-120"/>
              </a:rPr>
              <a:t>Navigating Difficult Conversations</a:t>
            </a:r>
            <a:endParaRPr lang="en-US" sz="3600" dirty="0"/>
          </a:p>
        </p:txBody>
      </p:sp>
      <p:sp>
        <p:nvSpPr>
          <p:cNvPr id="3" name="Text 1"/>
          <p:cNvSpPr/>
          <p:nvPr/>
        </p:nvSpPr>
        <p:spPr>
          <a:xfrm>
            <a:off x="731520" y="1645920"/>
            <a:ext cx="10515600" cy="4389120"/>
          </a:xfrm>
          <a:prstGeom prst="rect">
            <a:avLst/>
          </a:prstGeom>
          <a:noFill/>
          <a:ln/>
        </p:spPr>
        <p:txBody>
          <a:bodyPr wrap="square" rtlCol="0" anchor="t"/>
          <a:lstStyle/>
          <a:p>
            <a:pPr indent="0" marL="0">
              <a:spcAft>
                <a:spcPts val="1400"/>
              </a:spcAft>
              <a:buNone/>
            </a:pPr>
            <a:r>
              <a:rPr lang="en-US" sz="1700" dirty="0">
                <a:solidFill>
                  <a:srgbClr val="595959"/>
                </a:solidFill>
                <a:latin typeface="Calibri" pitchFamily="34" charset="0"/>
                <a:ea typeface="Calibri" pitchFamily="34" charset="-122"/>
                <a:cs typeface="Calibri" pitchFamily="34" charset="-120"/>
              </a:rPr>
              <a:t>What if the employee gets defensive? What if they cry? What if they push back — hard?</a:t>
            </a:r>
            <a:endParaRPr lang="en-US" sz="1700" dirty="0"/>
          </a:p>
          <a:p>
            <a:pPr indent="0" marL="0">
              <a:spcAft>
                <a:spcPts val="1400"/>
              </a:spcAft>
              <a:buNone/>
            </a:pPr>
            <a:r>
              <a:rPr lang="en-US" sz="1700" dirty="0">
                <a:solidFill>
                  <a:srgbClr val="595959"/>
                </a:solidFill>
                <a:latin typeface="Calibri" pitchFamily="34" charset="0"/>
                <a:ea typeface="Calibri" pitchFamily="34" charset="-122"/>
                <a:cs typeface="Calibri" pitchFamily="34" charset="-120"/>
              </a:rPr>
              <a:t>These are the questions that keep managers up at night — and honestly, they're valid concerns. But here's the thing: avoidance is actually the most damaging choice of all. When we delay difficult conversations, small issues genuinely metastasize into major problems — eroding trust, undermining performance, and creating a truly toxic dynamic that impacts the entire team ecosystem.</a:t>
            </a:r>
            <a:endParaRPr lang="en-US" sz="1700" dirty="0"/>
          </a:p>
          <a:p>
            <a:pPr indent="0" marL="0">
              <a:buNone/>
            </a:pPr>
            <a:r>
              <a:rPr lang="en-US" sz="1700" b="1" dirty="0">
                <a:solidFill>
                  <a:srgbClr val="595959"/>
                </a:solidFill>
                <a:latin typeface="Calibri" pitchFamily="34" charset="0"/>
                <a:ea typeface="Calibri" pitchFamily="34" charset="-122"/>
                <a:cs typeface="Calibri" pitchFamily="34" charset="-120"/>
              </a:rPr>
              <a:t>The key? Preparation, empathy, and courage — in that order.</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2761"/>
        </a:solidFill>
      </p:bgPr>
    </p:bg>
    <p:spTree>
      <p:nvGrpSpPr>
        <p:cNvPr id="1" name=""/>
        <p:cNvGrpSpPr/>
        <p:nvPr/>
      </p:nvGrpSpPr>
      <p:grpSpPr>
        <a:xfrm>
          <a:off x="0" y="0"/>
          <a:ext cx="0" cy="0"/>
          <a:chOff x="0" y="0"/>
          <a:chExt cx="0" cy="0"/>
        </a:xfrm>
      </p:grpSpPr>
      <p:sp>
        <p:nvSpPr>
          <p:cNvPr id="2" name="Text 0"/>
          <p:cNvSpPr/>
          <p:nvPr/>
        </p:nvSpPr>
        <p:spPr>
          <a:xfrm>
            <a:off x="731520" y="1097280"/>
            <a:ext cx="10515600" cy="822960"/>
          </a:xfrm>
          <a:prstGeom prst="rect">
            <a:avLst/>
          </a:prstGeom>
          <a:noFill/>
          <a:ln/>
        </p:spPr>
        <p:txBody>
          <a:bodyPr wrap="square"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Your Journey Starts Now</a:t>
            </a:r>
            <a:endParaRPr lang="en-US" sz="3800" dirty="0"/>
          </a:p>
        </p:txBody>
      </p:sp>
      <p:sp>
        <p:nvSpPr>
          <p:cNvPr id="3" name="Text 1"/>
          <p:cNvSpPr/>
          <p:nvPr/>
        </p:nvSpPr>
        <p:spPr>
          <a:xfrm>
            <a:off x="731520" y="2286000"/>
            <a:ext cx="10515600" cy="3840480"/>
          </a:xfrm>
          <a:prstGeom prst="rect">
            <a:avLst/>
          </a:prstGeom>
          <a:noFill/>
          <a:ln/>
        </p:spPr>
        <p:txBody>
          <a:bodyPr wrap="square" rtlCol="0" anchor="t"/>
          <a:lstStyle/>
          <a:p>
            <a:pPr indent="0" marL="0">
              <a:spcAft>
                <a:spcPts val="1200"/>
              </a:spcAft>
              <a:buNone/>
            </a:pPr>
            <a:r>
              <a:rPr lang="en-US" sz="2000" dirty="0">
                <a:solidFill>
                  <a:srgbClr val="CADCFC"/>
                </a:solidFill>
                <a:latin typeface="Calibri" pitchFamily="34" charset="0"/>
                <a:ea typeface="Calibri" pitchFamily="34" charset="-122"/>
                <a:cs typeface="Calibri" pitchFamily="34" charset="-120"/>
              </a:rPr>
              <a:t>Embrace the journey.</a:t>
            </a:r>
            <a:endParaRPr lang="en-US" sz="2000" dirty="0"/>
          </a:p>
          <a:p>
            <a:pPr indent="0" marL="0">
              <a:spcAft>
                <a:spcPts val="1200"/>
              </a:spcAft>
              <a:buNone/>
            </a:pPr>
            <a:r>
              <a:rPr lang="en-US" sz="2000" dirty="0">
                <a:solidFill>
                  <a:srgbClr val="CADCFC"/>
                </a:solidFill>
                <a:latin typeface="Calibri" pitchFamily="34" charset="0"/>
                <a:ea typeface="Calibri" pitchFamily="34" charset="-122"/>
                <a:cs typeface="Calibri" pitchFamily="34" charset="-120"/>
              </a:rPr>
              <a:t>Champion the conversation.</a:t>
            </a:r>
            <a:endParaRPr lang="en-US" sz="2000" dirty="0"/>
          </a:p>
          <a:p>
            <a:pPr indent="0" marL="0">
              <a:spcAft>
                <a:spcPts val="1200"/>
              </a:spcAft>
              <a:buNone/>
            </a:pPr>
            <a:r>
              <a:rPr lang="en-US" sz="2000" dirty="0">
                <a:solidFill>
                  <a:srgbClr val="CADCFC"/>
                </a:solidFill>
                <a:latin typeface="Calibri" pitchFamily="34" charset="0"/>
                <a:ea typeface="Calibri" pitchFamily="34" charset="-122"/>
                <a:cs typeface="Calibri" pitchFamily="34" charset="-120"/>
              </a:rPr>
              <a:t>Be the leader your team deserves.</a:t>
            </a:r>
            <a:endParaRPr lang="en-US" sz="2000" dirty="0"/>
          </a:p>
          <a:p>
            <a:pPr indent="0" marL="0">
              <a:spcAft>
                <a:spcPts val="2400"/>
              </a:spcAft>
              <a:buNone/>
            </a:pPr>
            <a:r>
              <a:rPr lang="en-US" sz="2000" dirty="0">
                <a:solidFill>
                  <a:srgbClr val="CADCFC"/>
                </a:solidFill>
                <a:latin typeface="Calibri" pitchFamily="34" charset="0"/>
                <a:ea typeface="Calibri" pitchFamily="34" charset="-122"/>
                <a:cs typeface="Calibri" pitchFamily="34" charset="-120"/>
              </a:rPr>
              <a:t>Start today — because your people are waiting.</a:t>
            </a:r>
            <a:endParaRPr lang="en-US" sz="2000" dirty="0"/>
          </a:p>
          <a:p>
            <a:pPr indent="0" marL="0">
              <a:buNone/>
            </a:pPr>
            <a:r>
              <a:rPr lang="en-US" sz="1600" i="1" dirty="0">
                <a:solidFill>
                  <a:srgbClr val="CADCFC"/>
                </a:solidFill>
                <a:latin typeface="Calibri" pitchFamily="34" charset="0"/>
                <a:ea typeface="Calibri" pitchFamily="34" charset="-122"/>
                <a:cs typeface="Calibri" pitchFamily="34" charset="-120"/>
              </a:rPr>
              <a:t>In the end, feedback isn't just something we give — it's something we are. And that, truly, is the greatest gift of all.</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2026-08-17T14:01:29Z</dcterms:created>
  <dcterms:modified xsi:type="dcterms:W3CDTF">2026-08-17T14:01:29Z</dcterms:modified>
</cp:coreProperties>
</file>